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68" r:id="rId5"/>
    <p:sldId id="272" r:id="rId6"/>
    <p:sldId id="269" r:id="rId7"/>
    <p:sldId id="273" r:id="rId8"/>
    <p:sldId id="27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rry Ruff" initials="JR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78" autoAdjust="0"/>
    <p:restoredTop sz="85885" autoAdjust="0"/>
  </p:normalViewPr>
  <p:slideViewPr>
    <p:cSldViewPr>
      <p:cViewPr varScale="1">
        <p:scale>
          <a:sx n="91" d="100"/>
          <a:sy n="91" d="100"/>
        </p:scale>
        <p:origin x="141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9" d="100"/>
          <a:sy n="99" d="100"/>
        </p:scale>
        <p:origin x="427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F9FBF35-D604-3247-8F14-DE363E84DD2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0BEA1E-A0E4-FD41-8A9E-D239540D603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9140DC-7307-6940-9821-3E5B4D608C07}" type="datetimeFigureOut">
              <a:rPr lang="en-US" smtClean="0"/>
              <a:t>12/9/2019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4587AD-72B8-FF46-BD55-5DBD92BD240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CC678F-4AEF-0F48-AD90-578991B1F17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ABF54C-42E7-B544-A99D-9691AF2E1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207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728F2B-10A1-42D5-914E-F298A7E39417}" type="datetimeFigureOut">
              <a:rPr lang="en-US" smtClean="0"/>
              <a:pPr/>
              <a:t>12/9/2019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DC229-7167-44B8-9A48-0708C090EF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057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26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326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© Benjamin Haas / Shutterstock.com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2706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© Saint Mary’s Press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Notes: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Catechism of the Catholic Church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acknowledges that from the beginning, both faith in the Resurrection itself and belief in the resurrection of the dead has been met with incomprehension and opposition. Both the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Catechism,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numbers 988–1019, and Saint Paul’s First Letter to the Corinthians, chapter 15, are packed with questions and answers on the topic. </a:t>
            </a:r>
            <a:endParaRPr lang="en-US" dirty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1285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© Stefany Luna De Linzy / Shutterstock.com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700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©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Pixelbliss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/ Shutterstock.com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7763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©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Kenishirotie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/ Shutterstock.com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3073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C229-7167-44B8-9A48-0708C090EF1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565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981200"/>
            <a:ext cx="9144000" cy="1470025"/>
          </a:xfrm>
        </p:spPr>
        <p:txBody>
          <a:bodyPr>
            <a:normAutofit/>
          </a:bodyPr>
          <a:lstStyle>
            <a:lvl1pPr algn="ctr">
              <a:defRPr sz="4400" b="1">
                <a:solidFill>
                  <a:schemeClr val="tx1"/>
                </a:solidFill>
                <a:effectLst>
                  <a:outerShdw blurRad="50800" dist="50800" dir="5400000" algn="ctr" rotWithShape="0">
                    <a:schemeClr val="bg1">
                      <a:lumMod val="85000"/>
                    </a:scheme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7543800" y="6019800"/>
            <a:ext cx="1676400" cy="304800"/>
          </a:xfrm>
        </p:spPr>
        <p:txBody>
          <a:bodyPr lIns="0" anchor="ctr" anchorCtr="0">
            <a:normAutofit/>
          </a:bodyPr>
          <a:lstStyle>
            <a:lvl1pPr algn="l"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Document # TX000000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43000"/>
            <a:ext cx="8229600" cy="533400"/>
          </a:xfrm>
        </p:spPr>
        <p:txBody>
          <a:bodyPr>
            <a:norm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752600"/>
            <a:ext cx="6477000" cy="4373563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143000"/>
            <a:ext cx="8229600" cy="914400"/>
          </a:xfrm>
        </p:spPr>
        <p:txBody>
          <a:bodyPr>
            <a:normAutofit/>
          </a:bodyPr>
          <a:lstStyle>
            <a:lvl1pPr algn="l">
              <a:defRPr sz="2800" b="1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2 line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09800"/>
            <a:ext cx="6477000" cy="3916363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 lines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43000"/>
            <a:ext cx="8229600" cy="533400"/>
          </a:xfrm>
        </p:spPr>
        <p:txBody>
          <a:bodyPr>
            <a:norm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09800"/>
            <a:ext cx="6400800" cy="3916363"/>
          </a:xfrm>
        </p:spPr>
        <p:txBody>
          <a:bodyPr>
            <a:norm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676400" y="1600200"/>
            <a:ext cx="6477000" cy="533400"/>
          </a:xfrm>
        </p:spPr>
        <p:txBody>
          <a:bodyPr>
            <a:normAutofit/>
          </a:bodyPr>
          <a:lstStyle>
            <a:lvl1pPr>
              <a:buNone/>
              <a:defRPr sz="28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2nd line emphasis title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no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914400" y="1143000"/>
            <a:ext cx="7696200" cy="609600"/>
          </a:xfrm>
        </p:spPr>
        <p:txBody>
          <a:bodyPr/>
          <a:lstStyle>
            <a:lvl1pPr>
              <a:buNone/>
              <a:defRPr sz="28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/narrow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914400" y="1143000"/>
            <a:ext cx="7315200" cy="609600"/>
          </a:xfrm>
        </p:spPr>
        <p:txBody>
          <a:bodyPr>
            <a:normAutofit/>
          </a:bodyPr>
          <a:lstStyle>
            <a:lvl1pPr>
              <a:buNone/>
              <a:defRPr sz="28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14400" y="1143000"/>
            <a:ext cx="8229600" cy="533400"/>
          </a:xfrm>
        </p:spPr>
        <p:txBody>
          <a:bodyPr>
            <a:norm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914400" y="2514600"/>
            <a:ext cx="7315200" cy="1524000"/>
          </a:xfrm>
        </p:spPr>
        <p:txBody>
          <a:bodyPr/>
          <a:lstStyle>
            <a:lvl1pPr algn="ctr">
              <a:buNone/>
              <a:defRPr sz="2800">
                <a:solidFill>
                  <a:schemeClr val="accent5">
                    <a:lumMod val="75000"/>
                  </a:schemeClr>
                </a:solidFill>
              </a:defRPr>
            </a:lvl1pPr>
            <a:lvl2pPr algn="ctr">
              <a:defRPr sz="2400" i="1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2590800" y="4267200"/>
            <a:ext cx="5029200" cy="1447800"/>
          </a:xfrm>
        </p:spPr>
        <p:txBody>
          <a:bodyPr>
            <a:normAutofit/>
          </a:bodyPr>
          <a:lstStyle>
            <a:lvl1pPr marL="457200" indent="-457200">
              <a:buAutoNum type="arabicPeriod"/>
              <a:defRPr sz="2400"/>
            </a:lvl1pPr>
            <a:lvl2pPr>
              <a:defRPr sz="24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838200"/>
            <a:ext cx="7772400" cy="57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B1BD0-533A-4E07-BF9C-432137E14983}" type="datetimeFigureOut">
              <a:rPr lang="en-US" smtClean="0"/>
              <a:pPr/>
              <a:t>12/9/2019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4F940-28E1-4EAC-8D73-5D6BC0F5B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72" r:id="rId4"/>
    <p:sldLayoutId id="2147483651" r:id="rId5"/>
    <p:sldLayoutId id="2147483674" r:id="rId6"/>
    <p:sldLayoutId id="2147483652" r:id="rId7"/>
    <p:sldLayoutId id="2147483655" r:id="rId8"/>
  </p:sldLayoutIdLst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981200"/>
            <a:ext cx="9144000" cy="1470025"/>
          </a:xfrm>
        </p:spPr>
        <p:txBody>
          <a:bodyPr/>
          <a:lstStyle/>
          <a:p>
            <a:r>
              <a:rPr lang="en-US" dirty="0">
                <a:effectLst/>
              </a:rPr>
              <a:t>Resurrection 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of the Dead FAQs</a:t>
            </a:r>
            <a:endParaRPr lang="en-US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-30866" y="3810000"/>
            <a:ext cx="9144000" cy="990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i="1" dirty="0"/>
              <a:t>The Paschal Mystery and the Gospels</a:t>
            </a:r>
          </a:p>
          <a:p>
            <a:pPr marL="0" indent="0" algn="ctr">
              <a:buNone/>
            </a:pPr>
            <a:r>
              <a:rPr lang="en-US" dirty="0"/>
              <a:t>Unit 3, Learning Experience 4</a:t>
            </a:r>
          </a:p>
        </p:txBody>
      </p:sp>
      <p:sp>
        <p:nvSpPr>
          <p:cNvPr id="5" name="Text Placeholder 3"/>
          <p:cNvSpPr>
            <a:spLocks noGrp="1"/>
          </p:cNvSpPr>
          <p:nvPr/>
        </p:nvSpPr>
        <p:spPr>
          <a:xfrm>
            <a:off x="0" y="5562600"/>
            <a:ext cx="9144000" cy="123111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kern="120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Document #: TX006590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371600" y="990600"/>
            <a:ext cx="8229600" cy="533400"/>
          </a:xfrm>
        </p:spPr>
        <p:txBody>
          <a:bodyPr/>
          <a:lstStyle/>
          <a:p>
            <a:r>
              <a:rPr lang="en-US" dirty="0"/>
              <a:t>Resurrection of the Dead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447799" y="1562100"/>
            <a:ext cx="6172201" cy="40767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resurrection of the dead refers to the raising of the righteous on the last day:</a:t>
            </a:r>
            <a:endParaRPr lang="en-US" sz="2000" dirty="0"/>
          </a:p>
          <a:p>
            <a:pPr lvl="0"/>
            <a:r>
              <a:rPr lang="en-US" dirty="0"/>
              <a:t>to live forever with the Risen Christ</a:t>
            </a:r>
            <a:endParaRPr lang="en-US" sz="2000" dirty="0"/>
          </a:p>
          <a:p>
            <a:pPr lvl="0"/>
            <a:r>
              <a:rPr lang="en-US" dirty="0"/>
              <a:t>our immortal souls united with our transformed (resurrected) bodies will live on after death</a:t>
            </a:r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62000" y="762000"/>
            <a:ext cx="8153400" cy="762000"/>
          </a:xfrm>
        </p:spPr>
        <p:txBody>
          <a:bodyPr>
            <a:normAutofit/>
          </a:bodyPr>
          <a:lstStyle/>
          <a:p>
            <a:r>
              <a:rPr lang="en-US" sz="2400" dirty="0"/>
              <a:t>Challenges in Teaching the Resurrection of the Dead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97442" y="1447800"/>
            <a:ext cx="7813158" cy="76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Paul ran into disbelief in his teaching on the resurrection of the dead from both Jewish Christians and Gentile Christians: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CE33CADF-7BE2-48B8-979B-B320AA564E5E}"/>
              </a:ext>
            </a:extLst>
          </p:cNvPr>
          <p:cNvSpPr txBox="1">
            <a:spLocks/>
          </p:cNvSpPr>
          <p:nvPr/>
        </p:nvSpPr>
        <p:spPr>
          <a:xfrm>
            <a:off x="797442" y="2286000"/>
            <a:ext cx="3622158" cy="2101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Jewish Christians </a:t>
            </a:r>
            <a:endParaRPr lang="en-US" sz="1800" b="1" dirty="0"/>
          </a:p>
          <a:p>
            <a:pPr marL="287338" indent="-287338"/>
            <a:r>
              <a:rPr lang="en-US" sz="1800" dirty="0"/>
              <a:t>At this time, not all Jews believed in life after death.</a:t>
            </a:r>
          </a:p>
          <a:p>
            <a:pPr marL="287338" lvl="0" indent="-287338"/>
            <a:r>
              <a:rPr lang="en-US" sz="1800" dirty="0"/>
              <a:t>So Paul’s teaching was a “stumbling block” to some Jewish Christians.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B94FA45F-48DD-448E-BB88-415F759BCFB4}"/>
              </a:ext>
            </a:extLst>
          </p:cNvPr>
          <p:cNvSpPr txBox="1">
            <a:spLocks/>
          </p:cNvSpPr>
          <p:nvPr/>
        </p:nvSpPr>
        <p:spPr>
          <a:xfrm>
            <a:off x="4953000" y="2286000"/>
            <a:ext cx="3469758" cy="27875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Gentile Christians</a:t>
            </a:r>
          </a:p>
          <a:p>
            <a:pPr marL="287338" lvl="0" indent="-287338"/>
            <a:r>
              <a:rPr lang="en-US" sz="1800" dirty="0"/>
              <a:t>The Gentiles were influenced by Greek culture. </a:t>
            </a:r>
          </a:p>
          <a:p>
            <a:pPr marL="287338" lvl="0" indent="-287338"/>
            <a:r>
              <a:rPr lang="en-US" sz="1800" dirty="0"/>
              <a:t>They believed that once we died, our souls would be freed from our bodies to spend eternity in a purely spiritual realm. </a:t>
            </a:r>
          </a:p>
          <a:p>
            <a:pPr marL="287338" lvl="0" indent="-287338"/>
            <a:r>
              <a:rPr lang="en-US" sz="1800" dirty="0"/>
              <a:t>They thought Paul’s teaching of a bodily resurrection was “foolish.”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BB7BF36-3B4F-4DBE-9E44-2E8FBC3E27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12" r="3205" b="30622"/>
          <a:stretch/>
        </p:blipFill>
        <p:spPr>
          <a:xfrm>
            <a:off x="1483240" y="4294096"/>
            <a:ext cx="3241162" cy="198683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00FE87C-7442-4AA4-96C2-B8AD5A6203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23" t="22189" r="14286"/>
          <a:stretch/>
        </p:blipFill>
        <p:spPr>
          <a:xfrm>
            <a:off x="-1" y="1295400"/>
            <a:ext cx="4127203" cy="3886200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419600" y="1524000"/>
            <a:ext cx="4113027" cy="3581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Saint Augustine said, “On no point does the Christian faith encounter more opposition than </a:t>
            </a:r>
            <a:br>
              <a:rPr lang="en-US" sz="2800" dirty="0"/>
            </a:br>
            <a:r>
              <a:rPr lang="en-US" sz="2800" dirty="0"/>
              <a:t>on the resurrection of </a:t>
            </a:r>
            <a:br>
              <a:rPr lang="en-US" sz="2800" dirty="0"/>
            </a:br>
            <a:r>
              <a:rPr lang="en-US" sz="2800" dirty="0"/>
              <a:t>the body” </a:t>
            </a:r>
            <a:r>
              <a:rPr lang="en-US" sz="2000" dirty="0"/>
              <a:t>(</a:t>
            </a:r>
            <a:r>
              <a:rPr lang="en-US" sz="2000" i="1" dirty="0"/>
              <a:t>CCC, </a:t>
            </a:r>
            <a:r>
              <a:rPr lang="en-US" sz="2000" dirty="0"/>
              <a:t>number</a:t>
            </a:r>
            <a:r>
              <a:rPr lang="en-US" sz="2000" i="1" dirty="0"/>
              <a:t> </a:t>
            </a:r>
            <a:r>
              <a:rPr lang="en-US" sz="2000" dirty="0"/>
              <a:t>996).</a:t>
            </a:r>
          </a:p>
          <a:p>
            <a:pPr marL="627063" lvl="1">
              <a:buSzPct val="85000"/>
              <a:buFont typeface="Courier New" panose="02070309020205020404" pitchFamily="49" charset="0"/>
              <a:buChar char="o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737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857250"/>
            <a:ext cx="4495800" cy="1295400"/>
          </a:xfrm>
        </p:spPr>
        <p:txBody>
          <a:bodyPr>
            <a:normAutofit/>
          </a:bodyPr>
          <a:lstStyle/>
          <a:p>
            <a:r>
              <a:rPr lang="en-US" dirty="0"/>
              <a:t>Top Ten Teen FAQs on Resurrection of the Dead</a:t>
            </a:r>
          </a:p>
        </p:txBody>
      </p:sp>
      <p:pic>
        <p:nvPicPr>
          <p:cNvPr id="3" name="Picture 2" descr="A close up of a sign&#10;&#10;Description automatically generated">
            <a:extLst>
              <a:ext uri="{FF2B5EF4-FFF2-40B4-BE49-F238E27FC236}">
                <a16:creationId xmlns:a16="http://schemas.microsoft.com/office/drawing/2014/main" id="{41B4017C-A22B-4685-A550-B8DE8E3B75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75" r="14230"/>
          <a:stretch/>
        </p:blipFill>
        <p:spPr>
          <a:xfrm>
            <a:off x="5195777" y="1083635"/>
            <a:ext cx="3581400" cy="2933700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2138473"/>
            <a:ext cx="7962900" cy="3810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Saint Paul has asked your group to </a:t>
            </a:r>
            <a:br>
              <a:rPr lang="en-US" sz="2000" dirty="0"/>
            </a:br>
            <a:r>
              <a:rPr lang="en-US" sz="2000" dirty="0"/>
              <a:t>creatively present a “Top Ten Teen </a:t>
            </a:r>
            <a:br>
              <a:rPr lang="en-US" sz="2000" dirty="0"/>
            </a:br>
            <a:r>
              <a:rPr lang="en-US" sz="2000" dirty="0"/>
              <a:t>FAQs on the Resurrection of the Dead.”</a:t>
            </a:r>
          </a:p>
          <a:p>
            <a:pPr lvl="0"/>
            <a:r>
              <a:rPr lang="en-US" sz="2000" dirty="0"/>
              <a:t>Develop ten questions that can be </a:t>
            </a:r>
            <a:br>
              <a:rPr lang="en-US" sz="2000" dirty="0"/>
            </a:br>
            <a:r>
              <a:rPr lang="en-US" sz="2000" dirty="0"/>
              <a:t>answered using 1 Corinthians, chapter 15, or </a:t>
            </a:r>
            <a:br>
              <a:rPr lang="en-US" sz="2000" dirty="0"/>
            </a:br>
            <a:r>
              <a:rPr lang="en-US" sz="2000" dirty="0"/>
              <a:t>the </a:t>
            </a:r>
            <a:r>
              <a:rPr lang="en-US" sz="2000" i="1" dirty="0"/>
              <a:t>Catechism, </a:t>
            </a:r>
            <a:r>
              <a:rPr lang="en-US" sz="2000" dirty="0"/>
              <a:t>numbers 988–1019.</a:t>
            </a:r>
          </a:p>
          <a:p>
            <a:pPr lvl="0"/>
            <a:r>
              <a:rPr lang="en-US" sz="2000" dirty="0"/>
              <a:t>Cite the 1 Corinthians 15 verse or the paragraph number </a:t>
            </a:r>
            <a:br>
              <a:rPr lang="en-US" sz="2000" dirty="0"/>
            </a:br>
            <a:r>
              <a:rPr lang="en-US" sz="2000" dirty="0"/>
              <a:t>in the </a:t>
            </a:r>
            <a:r>
              <a:rPr lang="en-US" sz="2000" i="1" dirty="0"/>
              <a:t>Catechism</a:t>
            </a:r>
            <a:r>
              <a:rPr lang="en-US" sz="2000" dirty="0"/>
              <a:t> that you are referencing in your answers.</a:t>
            </a:r>
          </a:p>
          <a:p>
            <a:pPr lvl="0"/>
            <a:r>
              <a:rPr lang="en-US" sz="2000" dirty="0"/>
              <a:t>You have 20 minutes to </a:t>
            </a:r>
            <a:r>
              <a:rPr lang="en-US" sz="2000" b="1" dirty="0"/>
              <a:t>compose</a:t>
            </a:r>
            <a:r>
              <a:rPr lang="en-US" sz="2000" dirty="0"/>
              <a:t> and </a:t>
            </a:r>
            <a:r>
              <a:rPr lang="en-US" sz="2000" b="1" dirty="0"/>
              <a:t>provide answers</a:t>
            </a:r>
            <a:r>
              <a:rPr lang="en-US" sz="2000" dirty="0"/>
              <a:t> for </a:t>
            </a:r>
            <a:br>
              <a:rPr lang="en-US" sz="2000" dirty="0"/>
            </a:br>
            <a:r>
              <a:rPr lang="en-US" sz="2000" dirty="0"/>
              <a:t>your “Top Ten Teen FAQs” before presenting them to the class. </a:t>
            </a:r>
            <a:endParaRPr lang="en-US" sz="2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25637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600" y="990600"/>
            <a:ext cx="5334000" cy="533400"/>
          </a:xfrm>
        </p:spPr>
        <p:txBody>
          <a:bodyPr/>
          <a:lstStyle/>
          <a:p>
            <a:r>
              <a:rPr lang="en-US" dirty="0"/>
              <a:t>Some Helpful Suggestions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9600" y="1600200"/>
            <a:ext cx="5334000" cy="4373563"/>
          </a:xfrm>
        </p:spPr>
        <p:txBody>
          <a:bodyPr/>
          <a:lstStyle/>
          <a:p>
            <a:pPr lvl="0"/>
            <a:r>
              <a:rPr lang="en-US" dirty="0"/>
              <a:t>Check the footnotes in </a:t>
            </a:r>
            <a:br>
              <a:rPr lang="en-US" dirty="0"/>
            </a:br>
            <a:r>
              <a:rPr lang="en-US" dirty="0"/>
              <a:t>the New American Bible </a:t>
            </a:r>
            <a:br>
              <a:rPr lang="en-US" dirty="0"/>
            </a:br>
            <a:r>
              <a:rPr lang="en-US" dirty="0"/>
              <a:t>Revised Edition (NABRE) </a:t>
            </a:r>
            <a:br>
              <a:rPr lang="en-US" dirty="0"/>
            </a:br>
            <a:r>
              <a:rPr lang="en-US" dirty="0"/>
              <a:t>for more explanation of </a:t>
            </a:r>
            <a:br>
              <a:rPr lang="en-US" dirty="0"/>
            </a:br>
            <a:r>
              <a:rPr lang="en-US" dirty="0"/>
              <a:t>Saint Paul in 1 Corinthians.</a:t>
            </a:r>
          </a:p>
          <a:p>
            <a:pPr lvl="0"/>
            <a:r>
              <a:rPr lang="en-US" dirty="0"/>
              <a:t>Imagine asking Saint Paul </a:t>
            </a:r>
            <a:br>
              <a:rPr lang="en-US" dirty="0"/>
            </a:br>
            <a:r>
              <a:rPr lang="en-US" dirty="0"/>
              <a:t>the investigative questions: </a:t>
            </a:r>
            <a:br>
              <a:rPr lang="en-US" dirty="0"/>
            </a:br>
            <a:r>
              <a:rPr lang="en-US" i="1" dirty="0"/>
              <a:t>who, what, when, where, </a:t>
            </a:r>
            <a:br>
              <a:rPr lang="en-US" i="1" dirty="0"/>
            </a:br>
            <a:r>
              <a:rPr lang="en-US" i="1" dirty="0"/>
              <a:t>why, </a:t>
            </a:r>
            <a:r>
              <a:rPr lang="en-US" dirty="0"/>
              <a:t>and</a:t>
            </a:r>
            <a:r>
              <a:rPr lang="en-US" i="1" dirty="0"/>
              <a:t> how</a:t>
            </a:r>
            <a:r>
              <a:rPr lang="en-US" dirty="0"/>
              <a:t> about the resurrection of the dead.</a:t>
            </a:r>
            <a:endParaRPr lang="en-US" dirty="0">
              <a:effectLst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3564E7B-0838-41CE-BB7C-E9D162BC5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676400"/>
            <a:ext cx="4267200" cy="2829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164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600" y="884237"/>
            <a:ext cx="5334000" cy="533400"/>
          </a:xfrm>
        </p:spPr>
        <p:txBody>
          <a:bodyPr/>
          <a:lstStyle/>
          <a:p>
            <a:r>
              <a:rPr lang="en-US" dirty="0"/>
              <a:t>Presentation Guidelines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23265E-A6DA-4690-BEA0-62426D3B6E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"/>
          <a:stretch/>
        </p:blipFill>
        <p:spPr>
          <a:xfrm>
            <a:off x="5257800" y="3276600"/>
            <a:ext cx="3886200" cy="2895926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9600" y="1493837"/>
            <a:ext cx="7772400" cy="4373563"/>
          </a:xfrm>
        </p:spPr>
        <p:txBody>
          <a:bodyPr/>
          <a:lstStyle/>
          <a:p>
            <a:pPr lvl="0"/>
            <a:r>
              <a:rPr lang="en-US" dirty="0"/>
              <a:t>Each group will take a turn reading aloud </a:t>
            </a:r>
            <a:r>
              <a:rPr lang="en-US" b="1" dirty="0"/>
              <a:t>one </a:t>
            </a:r>
            <a:r>
              <a:rPr lang="en-US" dirty="0"/>
              <a:t>of their questions. </a:t>
            </a:r>
          </a:p>
          <a:p>
            <a:pPr lvl="0"/>
            <a:r>
              <a:rPr lang="en-US" dirty="0"/>
              <a:t>As each group reviews its question and answer, take time to clarify any areas of confusion. </a:t>
            </a:r>
          </a:p>
          <a:p>
            <a:pPr lvl="0"/>
            <a:r>
              <a:rPr lang="en-US" dirty="0"/>
              <a:t>All groups should place a </a:t>
            </a:r>
            <a:br>
              <a:rPr lang="en-US" dirty="0"/>
            </a:br>
            <a:r>
              <a:rPr lang="en-US" dirty="0"/>
              <a:t>check mark next to any FAQs </a:t>
            </a:r>
            <a:br>
              <a:rPr lang="en-US" dirty="0"/>
            </a:br>
            <a:r>
              <a:rPr lang="en-US" dirty="0"/>
              <a:t>that have been asked and </a:t>
            </a:r>
            <a:br>
              <a:rPr lang="en-US" dirty="0"/>
            </a:br>
            <a:r>
              <a:rPr lang="en-US" dirty="0"/>
              <a:t>answered by previous groups </a:t>
            </a:r>
            <a:br>
              <a:rPr lang="en-US" dirty="0"/>
            </a:br>
            <a:r>
              <a:rPr lang="en-US" dirty="0"/>
              <a:t>so there are not any repeat </a:t>
            </a:r>
            <a:br>
              <a:rPr lang="en-US" dirty="0"/>
            </a:br>
            <a:r>
              <a:rPr lang="en-US" dirty="0"/>
              <a:t>questions.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35167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1143000"/>
            <a:ext cx="5334000" cy="533400"/>
          </a:xfrm>
        </p:spPr>
        <p:txBody>
          <a:bodyPr>
            <a:normAutofit/>
          </a:bodyPr>
          <a:lstStyle/>
          <a:p>
            <a:r>
              <a:rPr lang="en-US" sz="2200" dirty="0"/>
              <a:t>Acknowledgment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752601"/>
            <a:ext cx="7772400" cy="2438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The excerpt marked </a:t>
            </a:r>
            <a:r>
              <a:rPr lang="en-US" sz="1800" i="1"/>
              <a:t>CCC</a:t>
            </a:r>
            <a:r>
              <a:rPr lang="en-US" sz="1800"/>
              <a:t> is </a:t>
            </a:r>
            <a:r>
              <a:rPr lang="en-US" sz="1800" dirty="0"/>
              <a:t>from the English translation of the </a:t>
            </a:r>
            <a:r>
              <a:rPr lang="en-US" sz="1800" i="1" dirty="0"/>
              <a:t>Catechism of the Catholic Church</a:t>
            </a:r>
            <a:r>
              <a:rPr lang="en-US" sz="1800" dirty="0"/>
              <a:t> for use in the United States of America, second edition. Copyright © 1994 by the United States Catholic Conference, Inc.—</a:t>
            </a:r>
            <a:r>
              <a:rPr lang="en-US" sz="1800" dirty="0" err="1"/>
              <a:t>Libreria</a:t>
            </a:r>
            <a:r>
              <a:rPr lang="en-US" sz="1800" dirty="0"/>
              <a:t> </a:t>
            </a:r>
            <a:r>
              <a:rPr lang="en-US" sz="1800" dirty="0" err="1"/>
              <a:t>Editrice</a:t>
            </a:r>
            <a:r>
              <a:rPr lang="en-US" sz="1800" dirty="0"/>
              <a:t> </a:t>
            </a:r>
            <a:r>
              <a:rPr lang="en-US" sz="1800" dirty="0" err="1"/>
              <a:t>Vaticana</a:t>
            </a:r>
            <a:r>
              <a:rPr lang="en-US" sz="1800" dirty="0"/>
              <a:t> (LEV). English translation of the </a:t>
            </a:r>
            <a:r>
              <a:rPr lang="en-US" sz="1800" i="1" dirty="0"/>
              <a:t>Catechism of the</a:t>
            </a:r>
            <a:r>
              <a:rPr lang="en-US" sz="1800" dirty="0"/>
              <a:t> </a:t>
            </a:r>
            <a:r>
              <a:rPr lang="en-US" sz="1800" i="1" dirty="0"/>
              <a:t>Catholic Church: Modifications from the </a:t>
            </a:r>
            <a:r>
              <a:rPr lang="en-US" sz="1800" i="1" dirty="0" err="1"/>
              <a:t>Editio</a:t>
            </a:r>
            <a:r>
              <a:rPr lang="en-US" sz="1800" i="1" dirty="0"/>
              <a:t> Typica</a:t>
            </a:r>
            <a:r>
              <a:rPr lang="en-US" sz="1800" dirty="0"/>
              <a:t> copyright © 1997 by the United States Catholic Conference, Inc.—LEV. </a:t>
            </a:r>
          </a:p>
        </p:txBody>
      </p:sp>
    </p:spTree>
    <p:extLst>
      <p:ext uri="{BB962C8B-B14F-4D97-AF65-F5344CB8AC3E}">
        <p14:creationId xmlns:p14="http://schemas.microsoft.com/office/powerpoint/2010/main" val="4045625558"/>
      </p:ext>
    </p:extLst>
  </p:cSld>
  <p:clrMapOvr>
    <a:masterClrMapping/>
  </p:clrMapOvr>
</p:sld>
</file>

<file path=ppt/theme/theme1.xml><?xml version="1.0" encoding="utf-8"?>
<a:theme xmlns:a="http://schemas.openxmlformats.org/drawingml/2006/main" name="LIC Presenta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</a:spPr>
      <a:bodyPr>
        <a:spAutoFit/>
      </a:bodyPr>
      <a:lstStyle>
        <a:defPPr>
          <a:defRPr sz="800" dirty="0">
            <a:solidFill>
              <a:schemeClr val="bg1">
                <a:lumMod val="65000"/>
              </a:schemeClr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LIC Presentation template</Template>
  <TotalTime>964</TotalTime>
  <Words>422</Words>
  <Application>Microsoft Office PowerPoint</Application>
  <PresentationFormat>On-screen Show (4:3)</PresentationFormat>
  <Paragraphs>47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Courier New</vt:lpstr>
      <vt:lpstr>LIC Presentation template</vt:lpstr>
      <vt:lpstr>Resurrection  of the Dead FAQs</vt:lpstr>
      <vt:lpstr>Resurrection of the Dead</vt:lpstr>
      <vt:lpstr>Challenges in Teaching the Resurrection of the Dead </vt:lpstr>
      <vt:lpstr>PowerPoint Presentation</vt:lpstr>
      <vt:lpstr>Top Ten Teen FAQs on Resurrection of the Dead</vt:lpstr>
      <vt:lpstr>Some Helpful Suggestions</vt:lpstr>
      <vt:lpstr>Presentation Guidelines</vt:lpstr>
      <vt:lpstr>Acknowledgment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bmartinka</dc:creator>
  <cp:lastModifiedBy>Becky Gochanour</cp:lastModifiedBy>
  <cp:revision>118</cp:revision>
  <dcterms:created xsi:type="dcterms:W3CDTF">2011-01-10T17:35:40Z</dcterms:created>
  <dcterms:modified xsi:type="dcterms:W3CDTF">2019-12-09T17:27:05Z</dcterms:modified>
</cp:coreProperties>
</file>